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313" r:id="rId3"/>
    <p:sldId id="312" r:id="rId4"/>
    <p:sldId id="314" r:id="rId5"/>
    <p:sldId id="315" r:id="rId6"/>
    <p:sldId id="316" r:id="rId7"/>
    <p:sldId id="317" r:id="rId8"/>
    <p:sldId id="257" r:id="rId9"/>
    <p:sldId id="318" r:id="rId10"/>
    <p:sldId id="272" r:id="rId11"/>
    <p:sldId id="274" r:id="rId12"/>
    <p:sldId id="264" r:id="rId13"/>
    <p:sldId id="269" r:id="rId14"/>
  </p:sldIdLst>
  <p:sldSz cx="9144000" cy="5143500" type="screen16x9"/>
  <p:notesSz cx="6858000" cy="9144000"/>
  <p:embeddedFontLst>
    <p:embeddedFont>
      <p:font typeface="Archivo" pitchFamily="2" charset="77"/>
      <p:regular r:id="rId16"/>
      <p:bold r:id="rId17"/>
      <p:italic r:id="rId18"/>
      <p:boldItalic r:id="rId19"/>
    </p:embeddedFont>
    <p:embeddedFont>
      <p:font typeface="Bebas Neue" panose="020B0606020202050201" pitchFamily="34" charset="77"/>
      <p:regular r:id="rId20"/>
    </p:embeddedFont>
    <p:embeddedFont>
      <p:font typeface="Poppins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391"/>
    <a:srgbClr val="3A3E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B92C2B-2751-4EB9-AB94-74056FB5E302}">
  <a:tblStyle styleId="{8AB92C2B-2751-4EB9-AB94-74056FB5E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1374505-2D7A-413E-9C9A-9A82FB707BB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67"/>
  </p:normalViewPr>
  <p:slideViewPr>
    <p:cSldViewPr snapToGrid="0">
      <p:cViewPr>
        <p:scale>
          <a:sx n="126" d="100"/>
          <a:sy n="126" d="100"/>
        </p:scale>
        <p:origin x="14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for </a:t>
            </a:r>
            <a:r>
              <a:rPr lang="en-US" dirty="0" err="1"/>
              <a:t>andy</a:t>
            </a:r>
            <a:r>
              <a:rPr lang="en-US" dirty="0"/>
              <a:t>: </a:t>
            </a:r>
            <a:r>
              <a:rPr lang="en-US" dirty="0" err="1"/>
              <a:t>dutch</a:t>
            </a:r>
            <a:r>
              <a:rPr lang="en-US" dirty="0"/>
              <a:t> national anthem also has a hidden </a:t>
            </a:r>
            <a:r>
              <a:rPr lang="en-US" dirty="0" err="1"/>
              <a:t>arcostic</a:t>
            </a:r>
            <a:r>
              <a:rPr lang="en-US" dirty="0"/>
              <a:t>: first letter of each verse spells WILLEM VAN NASSOV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5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f1648fd5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f1648fd5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UV light used to make the dots clearly visible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150" y="1424638"/>
            <a:ext cx="5637300" cy="17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150" y="3243063"/>
            <a:ext cx="4528800" cy="475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37901" y="3243079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1"/>
          </p:nvPr>
        </p:nvSpPr>
        <p:spPr>
          <a:xfrm>
            <a:off x="5012625" y="2743300"/>
            <a:ext cx="24609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2"/>
          </p:nvPr>
        </p:nvSpPr>
        <p:spPr>
          <a:xfrm>
            <a:off x="1670450" y="2743300"/>
            <a:ext cx="24609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3"/>
          </p:nvPr>
        </p:nvSpPr>
        <p:spPr>
          <a:xfrm>
            <a:off x="1670450" y="2287087"/>
            <a:ext cx="2460900" cy="4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4"/>
          </p:nvPr>
        </p:nvSpPr>
        <p:spPr>
          <a:xfrm>
            <a:off x="5012649" y="2287087"/>
            <a:ext cx="2460900" cy="4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1" name="Google Shape;111;p23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/>
          <p:nvPr/>
        </p:nvSpPr>
        <p:spPr>
          <a:xfrm rot="-5400000" flipH="1">
            <a:off x="7089950" y="-2601215"/>
            <a:ext cx="5397188" cy="5291862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-5400000" flipH="1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 flipH="1">
            <a:off x="5785556" y="2848489"/>
            <a:ext cx="4270815" cy="4187470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714650" y="2338425"/>
            <a:ext cx="43314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790850" y="1165325"/>
            <a:ext cx="1318500" cy="915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 rot="-5400000">
            <a:off x="6906049" y="2939654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 rot="-5400000" flipH="1">
            <a:off x="6164623" y="-2882478"/>
            <a:ext cx="4099350" cy="401935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 rot="10800000" flipH="1">
            <a:off x="7670188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 flipH="1">
            <a:off x="-1531412" y="0"/>
            <a:ext cx="30052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91175"/>
            <a:ext cx="6576000" cy="14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763275" y="3132575"/>
            <a:ext cx="56175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835450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835450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3534721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3534721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6234000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6234000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720000" y="3405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419271" y="3405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6118549" y="3405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 rot="5400000" flipH="1">
            <a:off x="-1744899" y="4063103"/>
            <a:ext cx="5215056" cy="5113284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4989600" y="1501200"/>
            <a:ext cx="29166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4989750" y="2562000"/>
            <a:ext cx="29166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 flipH="1">
            <a:off x="-19251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 rot="10800000" flipH="1">
            <a:off x="-978420" y="-2034614"/>
            <a:ext cx="4270815" cy="4187470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5" r:id="rId9"/>
    <p:sldLayoutId id="2147483669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>
            <a:spLocks noGrp="1"/>
          </p:cNvSpPr>
          <p:nvPr>
            <p:ph type="ctrTitle"/>
          </p:nvPr>
        </p:nvSpPr>
        <p:spPr>
          <a:xfrm>
            <a:off x="911150" y="1424638"/>
            <a:ext cx="5637300" cy="17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Steganography</a:t>
            </a:r>
            <a:endParaRPr sz="4800" dirty="0">
              <a:solidFill>
                <a:schemeClr val="accent1"/>
              </a:solidFill>
            </a:endParaRPr>
          </a:p>
        </p:txBody>
      </p:sp>
      <p:pic>
        <p:nvPicPr>
          <p:cNvPr id="207" name="Google Shape;207;p39"/>
          <p:cNvPicPr preferRelativeResize="0"/>
          <p:nvPr/>
        </p:nvPicPr>
        <p:blipFill rotWithShape="1">
          <a:blip r:embed="rId3">
            <a:alphaModFix/>
          </a:blip>
          <a:srcRect l="39171" r="5368"/>
          <a:stretch/>
        </p:blipFill>
        <p:spPr>
          <a:xfrm>
            <a:off x="6153199" y="8389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9"/>
          <p:cNvSpPr/>
          <p:nvPr/>
        </p:nvSpPr>
        <p:spPr>
          <a:xfrm rot="10800000">
            <a:off x="6153199" y="-1394796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318BE-02A7-7898-9620-E0229E759D9A}"/>
              </a:ext>
            </a:extLst>
          </p:cNvPr>
          <p:cNvSpPr txBox="1"/>
          <p:nvPr/>
        </p:nvSpPr>
        <p:spPr>
          <a:xfrm>
            <a:off x="8725298" y="4572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5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61" name="Google Shape;561;p55"/>
          <p:cNvSpPr/>
          <p:nvPr/>
        </p:nvSpPr>
        <p:spPr>
          <a:xfrm rot="-7673915">
            <a:off x="6830135" y="-2604811"/>
            <a:ext cx="5215501" cy="511372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C5E81E69-E565-7F72-B021-82EFC6C2329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7771" b="7771"/>
          <a:stretch>
            <a:fillRect/>
          </a:stretch>
        </p:blipFill>
        <p:spPr>
          <a:xfrm>
            <a:off x="93015" y="0"/>
            <a:ext cx="9144000" cy="51435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8FA342-266E-7F02-73D3-52C84902E079}"/>
              </a:ext>
            </a:extLst>
          </p:cNvPr>
          <p:cNvSpPr txBox="1"/>
          <p:nvPr/>
        </p:nvSpPr>
        <p:spPr>
          <a:xfrm>
            <a:off x="8667547" y="457752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7"/>
          <p:cNvPicPr preferRelativeResize="0"/>
          <p:nvPr/>
        </p:nvPicPr>
        <p:blipFill rotWithShape="1">
          <a:blip r:embed="rId3">
            <a:alphaModFix/>
          </a:blip>
          <a:srcRect t="32564"/>
          <a:stretch/>
        </p:blipFill>
        <p:spPr>
          <a:xfrm rot="10800000">
            <a:off x="2" y="-152400"/>
            <a:ext cx="9143997" cy="394756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7"/>
          <p:cNvSpPr txBox="1">
            <a:spLocks noGrp="1"/>
          </p:cNvSpPr>
          <p:nvPr>
            <p:ph type="subTitle" idx="1"/>
          </p:nvPr>
        </p:nvSpPr>
        <p:spPr>
          <a:xfrm>
            <a:off x="1744335" y="4233091"/>
            <a:ext cx="56175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Cryptography</a:t>
            </a:r>
            <a:endParaRPr sz="2400" dirty="0"/>
          </a:p>
        </p:txBody>
      </p:sp>
      <p:sp>
        <p:nvSpPr>
          <p:cNvPr id="579" name="Google Shape;579;p57"/>
          <p:cNvSpPr/>
          <p:nvPr/>
        </p:nvSpPr>
        <p:spPr>
          <a:xfrm rot="5400000" flipH="1">
            <a:off x="-2729382" y="2475763"/>
            <a:ext cx="4270815" cy="4187470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57"/>
          <p:cNvSpPr/>
          <p:nvPr/>
        </p:nvSpPr>
        <p:spPr>
          <a:xfrm rot="-8100000" flipH="1">
            <a:off x="6295330" y="-2134860"/>
            <a:ext cx="4270913" cy="4187566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C3F3D-2A63-9386-527A-0CC3FB5B0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263" y="259439"/>
            <a:ext cx="6597643" cy="2639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B4356-ACC8-AD07-E6C9-FE8F05B00792}"/>
              </a:ext>
            </a:extLst>
          </p:cNvPr>
          <p:cNvSpPr txBox="1"/>
          <p:nvPr/>
        </p:nvSpPr>
        <p:spPr>
          <a:xfrm>
            <a:off x="8667547" y="457752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1569854" y="445025"/>
            <a:ext cx="58568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Digital Watermarking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8C857F-79C6-C8A9-397F-C5C33F65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55" y="1131872"/>
            <a:ext cx="5856837" cy="3294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B4AAB3-1EF6-603F-C917-97F80826D527}"/>
              </a:ext>
            </a:extLst>
          </p:cNvPr>
          <p:cNvSpPr txBox="1"/>
          <p:nvPr/>
        </p:nvSpPr>
        <p:spPr>
          <a:xfrm>
            <a:off x="8667547" y="457752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2"/>
          <p:cNvSpPr txBox="1">
            <a:spLocks noGrp="1"/>
          </p:cNvSpPr>
          <p:nvPr>
            <p:ph type="title"/>
          </p:nvPr>
        </p:nvSpPr>
        <p:spPr>
          <a:xfrm>
            <a:off x="1825195" y="0"/>
            <a:ext cx="5607000" cy="10661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Data Poisoning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537" name="Google Shape;537;p52"/>
          <p:cNvSpPr/>
          <p:nvPr/>
        </p:nvSpPr>
        <p:spPr>
          <a:xfrm rot="-5400000">
            <a:off x="6719700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2"/>
          <p:cNvSpPr/>
          <p:nvPr/>
        </p:nvSpPr>
        <p:spPr>
          <a:xfrm rot="5400000" flipH="1">
            <a:off x="-3438687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3A2A9-8963-18DB-9A6B-EFDD30AA2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90" y="1066159"/>
            <a:ext cx="5801610" cy="3867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42FB9C-B493-F05E-7288-CD77CB6B2DB8}"/>
              </a:ext>
            </a:extLst>
          </p:cNvPr>
          <p:cNvSpPr txBox="1"/>
          <p:nvPr/>
        </p:nvSpPr>
        <p:spPr>
          <a:xfrm>
            <a:off x="8667547" y="457752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0F48-5662-865F-6FB0-0B0CB423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05" y="1696075"/>
            <a:ext cx="7811589" cy="1511400"/>
          </a:xfrm>
        </p:spPr>
        <p:txBody>
          <a:bodyPr/>
          <a:lstStyle/>
          <a:p>
            <a:pPr algn="ctr"/>
            <a:r>
              <a:rPr lang="en-GB" sz="4000" dirty="0"/>
              <a:t>What’s the difference between hiding a message and encrypting it? </a:t>
            </a:r>
            <a:endParaRPr lang="en-NL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ABE1D-40FB-532B-5A61-9AD126332734}"/>
              </a:ext>
            </a:extLst>
          </p:cNvPr>
          <p:cNvSpPr txBox="1"/>
          <p:nvPr/>
        </p:nvSpPr>
        <p:spPr>
          <a:xfrm>
            <a:off x="8725298" y="4572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911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192BD7A2-6CFB-A7A8-300A-9F4E461B4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206" y="568398"/>
            <a:ext cx="2998560" cy="484800"/>
          </a:xfrm>
        </p:spPr>
        <p:txBody>
          <a:bodyPr/>
          <a:lstStyle/>
          <a:p>
            <a:r>
              <a:rPr lang="en-GB" dirty="0"/>
              <a:t>Steganography</a:t>
            </a:r>
            <a:endParaRPr lang="en-NL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64AF7A0-D755-EBAD-F2C0-B5FDF318B9FF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727042" y="571582"/>
            <a:ext cx="2305500" cy="484800"/>
          </a:xfrm>
        </p:spPr>
        <p:txBody>
          <a:bodyPr/>
          <a:lstStyle/>
          <a:p>
            <a:r>
              <a:rPr lang="en-NL" dirty="0"/>
              <a:t>Encryption</a:t>
            </a: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DEDF449B-82A7-6940-0128-CC87F3AF525A}"/>
              </a:ext>
            </a:extLst>
          </p:cNvPr>
          <p:cNvSpPr txBox="1">
            <a:spLocks/>
          </p:cNvSpPr>
          <p:nvPr/>
        </p:nvSpPr>
        <p:spPr>
          <a:xfrm>
            <a:off x="3980589" y="636897"/>
            <a:ext cx="118282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sz="3600" dirty="0">
                <a:solidFill>
                  <a:srgbClr val="0FA391"/>
                </a:solidFill>
              </a:rPr>
              <a:t>VS</a:t>
            </a:r>
            <a:endParaRPr lang="en-NL" sz="3600" dirty="0">
              <a:solidFill>
                <a:srgbClr val="0FA391"/>
              </a:solidFill>
            </a:endParaRPr>
          </a:p>
        </p:txBody>
      </p:sp>
      <p:pic>
        <p:nvPicPr>
          <p:cNvPr id="19" name="Picture 18" descr="A pixelated image of a black drop with white dots and binary code&#10;&#10;AI-generated content may be incorrect.">
            <a:extLst>
              <a:ext uri="{FF2B5EF4-FFF2-40B4-BE49-F238E27FC236}">
                <a16:creationId xmlns:a16="http://schemas.microsoft.com/office/drawing/2014/main" id="{873FA70E-4DC4-BB00-97CA-B7A91837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2" y="1408841"/>
            <a:ext cx="3101087" cy="2325815"/>
          </a:xfrm>
          <a:prstGeom prst="rect">
            <a:avLst/>
          </a:prstGeom>
        </p:spPr>
      </p:pic>
      <p:pic>
        <p:nvPicPr>
          <p:cNvPr id="21" name="Picture 20" descr="A diagram of keys and a note&#10;&#10;AI-generated content may be incorrect.">
            <a:extLst>
              <a:ext uri="{FF2B5EF4-FFF2-40B4-BE49-F238E27FC236}">
                <a16:creationId xmlns:a16="http://schemas.microsoft.com/office/drawing/2014/main" id="{3EDC10EA-DB8F-77E5-7B8F-9BFF2A23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36" y="1593669"/>
            <a:ext cx="4130881" cy="17418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B780F-981F-38B9-36C1-561FB77FBD9A}"/>
              </a:ext>
            </a:extLst>
          </p:cNvPr>
          <p:cNvSpPr txBox="1"/>
          <p:nvPr/>
        </p:nvSpPr>
        <p:spPr>
          <a:xfrm>
            <a:off x="8725298" y="4572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0721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8F2E5009-AC6C-C017-3EDF-C4A03221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What is steganography?</a:t>
            </a:r>
            <a:endParaRPr lang="en-NL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5B70E-C71B-DC55-07EC-B96C50177A00}"/>
              </a:ext>
            </a:extLst>
          </p:cNvPr>
          <p:cNvSpPr txBox="1"/>
          <p:nvPr/>
        </p:nvSpPr>
        <p:spPr>
          <a:xfrm>
            <a:off x="713225" y="1208225"/>
            <a:ext cx="3668250" cy="3264408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</a:rPr>
              <a:t>Steganography = hiding a message inside another ordinary medium (image, audio, video, text)</a:t>
            </a:r>
          </a:p>
          <a:p>
            <a:pPr marL="285750" indent="-285750">
              <a:spcAft>
                <a:spcPts val="600"/>
              </a:spcAft>
              <a:buFont typeface="Arial"/>
              <a:buChar char="-"/>
            </a:pPr>
            <a:endParaRPr lang="en-US" sz="1200" b="0" i="0" u="none" strike="noStrike" cap="none" dirty="0">
              <a:solidFill>
                <a:schemeClr val="dk1"/>
              </a:solidFill>
            </a:endParaRPr>
          </a:p>
          <a:p>
            <a:pPr marL="285750" indent="-285750">
              <a:spcAft>
                <a:spcPts val="600"/>
              </a:spcAft>
              <a:buFont typeface="Arial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</a:rPr>
              <a:t>Goal: hide the existence of the message.</a:t>
            </a:r>
          </a:p>
          <a:p>
            <a:pPr marL="285750" indent="-285750">
              <a:spcAft>
                <a:spcPts val="600"/>
              </a:spcAft>
              <a:buFont typeface="Arial"/>
              <a:buChar char="-"/>
            </a:pPr>
            <a:endParaRPr lang="en-US" sz="1200" b="0" i="0" u="none" strike="noStrike" cap="none" dirty="0">
              <a:solidFill>
                <a:schemeClr val="dk1"/>
              </a:solidFill>
            </a:endParaRPr>
          </a:p>
          <a:p>
            <a:pPr marL="285750" indent="-285750">
              <a:spcAft>
                <a:spcPts val="600"/>
              </a:spcAft>
              <a:buFont typeface="Arial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</a:rPr>
              <a:t>Often combined with cryptography (crypto scrambles; </a:t>
            </a:r>
            <a:r>
              <a:rPr lang="en-US" sz="1200" b="0" i="0" u="none" strike="noStrike" cap="none" dirty="0" err="1">
                <a:solidFill>
                  <a:schemeClr val="dk1"/>
                </a:solidFill>
              </a:rPr>
              <a:t>stego</a:t>
            </a:r>
            <a:r>
              <a:rPr lang="en-US" sz="1200" b="0" i="0" u="none" strike="noStrike" cap="none" dirty="0">
                <a:solidFill>
                  <a:schemeClr val="dk1"/>
                </a:solidFill>
              </a:rPr>
              <a:t> hides)</a:t>
            </a:r>
          </a:p>
          <a:p>
            <a:pPr marL="285750" indent="-285750">
              <a:spcAft>
                <a:spcPts val="600"/>
              </a:spcAft>
              <a:buFont typeface="Arial"/>
              <a:buChar char="-"/>
            </a:pPr>
            <a:endParaRPr lang="en-US" sz="1200" b="0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22" name="Picture 21" descr="A screenshot of a black background&#10;&#10;AI-generated content may be incorrect.">
            <a:extLst>
              <a:ext uri="{FF2B5EF4-FFF2-40B4-BE49-F238E27FC236}">
                <a16:creationId xmlns:a16="http://schemas.microsoft.com/office/drawing/2014/main" id="{736C7E08-1B33-1B8E-2459-0241BD4A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08" r="1" b="7849"/>
          <a:stretch>
            <a:fillRect/>
          </a:stretch>
        </p:blipFill>
        <p:spPr>
          <a:xfrm>
            <a:off x="4762527" y="1208225"/>
            <a:ext cx="3668250" cy="32644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ECB2DF-C2DA-3243-D660-86E2A74B6FBC}"/>
              </a:ext>
            </a:extLst>
          </p:cNvPr>
          <p:cNvSpPr txBox="1"/>
          <p:nvPr/>
        </p:nvSpPr>
        <p:spPr>
          <a:xfrm>
            <a:off x="8725298" y="4572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0495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C485-2887-20D3-63C3-F1BEFA4A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Origins</a:t>
            </a:r>
            <a:endParaRPr lang="en-NL" dirty="0"/>
          </a:p>
        </p:txBody>
      </p:sp>
      <p:pic>
        <p:nvPicPr>
          <p:cNvPr id="4" name="Picture 3" descr="A painting of a buffalo&#10;&#10;AI-generated content may be incorrect.">
            <a:extLst>
              <a:ext uri="{FF2B5EF4-FFF2-40B4-BE49-F238E27FC236}">
                <a16:creationId xmlns:a16="http://schemas.microsoft.com/office/drawing/2014/main" id="{74D98959-A01E-3A3D-2E1F-74AA0F1D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45" y="1878418"/>
            <a:ext cx="5531667" cy="2722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90A5D-2617-6EA9-2F78-28EE28912427}"/>
              </a:ext>
            </a:extLst>
          </p:cNvPr>
          <p:cNvSpPr txBox="1"/>
          <p:nvPr/>
        </p:nvSpPr>
        <p:spPr>
          <a:xfrm>
            <a:off x="720000" y="1027344"/>
            <a:ext cx="71293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A3E5F"/>
                </a:solidFill>
              </a:rPr>
              <a:t>First known example: Herodotus, </a:t>
            </a:r>
            <a:r>
              <a:rPr lang="en-GB" i="1" dirty="0">
                <a:solidFill>
                  <a:srgbClr val="3A3E5F"/>
                </a:solidFill>
              </a:rPr>
              <a:t>Histories</a:t>
            </a:r>
            <a:r>
              <a:rPr lang="en-GB" dirty="0">
                <a:solidFill>
                  <a:srgbClr val="3A3E5F"/>
                </a:solidFill>
              </a:rPr>
              <a:t> (Book V).</a:t>
            </a:r>
          </a:p>
          <a:p>
            <a:r>
              <a:rPr lang="en-GB" dirty="0">
                <a:solidFill>
                  <a:srgbClr val="3A3E5F"/>
                </a:solidFill>
              </a:rPr>
              <a:t>Story: A slave’s head was shaved, scalp tattooed with a secret message, hair regrown, then sent to deliver 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2E011-3D0F-F14E-9428-82D8A6838EC4}"/>
              </a:ext>
            </a:extLst>
          </p:cNvPr>
          <p:cNvSpPr txBox="1"/>
          <p:nvPr/>
        </p:nvSpPr>
        <p:spPr>
          <a:xfrm>
            <a:off x="8725298" y="4572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9400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DA6D-A2B2-60A2-E84F-B96127F0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70A5-E9D4-E70C-8258-AB8F29D6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Pre-digital methods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982D2-FBA7-479D-29B1-CADA49D2B0A5}"/>
              </a:ext>
            </a:extLst>
          </p:cNvPr>
          <p:cNvSpPr txBox="1"/>
          <p:nvPr/>
        </p:nvSpPr>
        <p:spPr>
          <a:xfrm>
            <a:off x="801821" y="1147613"/>
            <a:ext cx="1329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A3E5F"/>
                </a:solidFill>
              </a:rPr>
              <a:t>Invisible ink</a:t>
            </a:r>
          </a:p>
          <a:p>
            <a:endParaRPr lang="en-GB" dirty="0">
              <a:solidFill>
                <a:srgbClr val="3A3E5F"/>
              </a:solidFill>
            </a:endParaRPr>
          </a:p>
        </p:txBody>
      </p:sp>
      <p:pic>
        <p:nvPicPr>
          <p:cNvPr id="5" name="Picture 4" descr="A letter to a friend&#10;&#10;AI-generated content may be incorrect.">
            <a:extLst>
              <a:ext uri="{FF2B5EF4-FFF2-40B4-BE49-F238E27FC236}">
                <a16:creationId xmlns:a16="http://schemas.microsoft.com/office/drawing/2014/main" id="{1CDA640C-DDD9-C99B-335A-ED737589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905" b="11639"/>
          <a:stretch>
            <a:fillRect/>
          </a:stretch>
        </p:blipFill>
        <p:spPr>
          <a:xfrm>
            <a:off x="801821" y="1613876"/>
            <a:ext cx="2902799" cy="2803965"/>
          </a:xfrm>
          <a:prstGeom prst="rect">
            <a:avLst/>
          </a:prstGeom>
        </p:spPr>
      </p:pic>
      <p:pic>
        <p:nvPicPr>
          <p:cNvPr id="8" name="Picture 7" descr="Close-up of a camera screen&#10;&#10;AI-generated content may be incorrect.">
            <a:extLst>
              <a:ext uri="{FF2B5EF4-FFF2-40B4-BE49-F238E27FC236}">
                <a16:creationId xmlns:a16="http://schemas.microsoft.com/office/drawing/2014/main" id="{990EDBBD-5FFB-D943-D31D-19BC952A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98"/>
          <a:stretch>
            <a:fillRect/>
          </a:stretch>
        </p:blipFill>
        <p:spPr>
          <a:xfrm>
            <a:off x="4300747" y="1613876"/>
            <a:ext cx="4201228" cy="1938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049E2A-876F-E242-A2EA-68E8CC874346}"/>
              </a:ext>
            </a:extLst>
          </p:cNvPr>
          <p:cNvSpPr txBox="1"/>
          <p:nvPr/>
        </p:nvSpPr>
        <p:spPr>
          <a:xfrm>
            <a:off x="4225253" y="1147613"/>
            <a:ext cx="6021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A3E5F"/>
                </a:solidFill>
              </a:rPr>
              <a:t>Microdots (tiny photos with reduced documents)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C7E2F-73F8-C017-2813-6602AA3B78A5}"/>
              </a:ext>
            </a:extLst>
          </p:cNvPr>
          <p:cNvSpPr txBox="1"/>
          <p:nvPr/>
        </p:nvSpPr>
        <p:spPr>
          <a:xfrm>
            <a:off x="8725298" y="4572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9801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8859-DF53-2A33-5161-2D6AD30A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32" y="387073"/>
            <a:ext cx="5503698" cy="1060800"/>
          </a:xfrm>
        </p:spPr>
        <p:txBody>
          <a:bodyPr/>
          <a:lstStyle/>
          <a:p>
            <a:r>
              <a:rPr lang="en-NL" b="0" dirty="0"/>
              <a:t>Textual steganography</a:t>
            </a:r>
            <a:br>
              <a:rPr lang="en-NL" dirty="0"/>
            </a:b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FE05C-E057-9502-CB4A-75490C16277B}"/>
              </a:ext>
            </a:extLst>
          </p:cNvPr>
          <p:cNvSpPr txBox="1"/>
          <p:nvPr/>
        </p:nvSpPr>
        <p:spPr>
          <a:xfrm>
            <a:off x="3272245" y="736625"/>
            <a:ext cx="50626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 sz="1800" dirty="0"/>
          </a:p>
          <a:p>
            <a:r>
              <a:rPr lang="en-NL" sz="1800" dirty="0"/>
              <a:t>E.A. Poe "An Arcostic"</a:t>
            </a:r>
          </a:p>
          <a:p>
            <a:endParaRPr lang="en-NL" sz="1800" dirty="0"/>
          </a:p>
          <a:p>
            <a:r>
              <a:rPr lang="en-NL" sz="1800" b="1" dirty="0">
                <a:solidFill>
                  <a:srgbClr val="0FA391"/>
                </a:solidFill>
              </a:rPr>
              <a:t>E</a:t>
            </a:r>
            <a:r>
              <a:rPr lang="en-NL" sz="1800" dirty="0"/>
              <a:t>lizabeth it is in vain you say</a:t>
            </a:r>
          </a:p>
          <a:p>
            <a:r>
              <a:rPr lang="en-NL" sz="1800" dirty="0"/>
              <a:t>"</a:t>
            </a:r>
            <a:r>
              <a:rPr lang="en-NL" sz="1800" b="1" dirty="0">
                <a:solidFill>
                  <a:srgbClr val="0FA391"/>
                </a:solidFill>
              </a:rPr>
              <a:t>L</a:t>
            </a:r>
            <a:r>
              <a:rPr lang="en-NL" sz="1800" dirty="0"/>
              <a:t>ove not" — thou sayest it in so sweet a way:</a:t>
            </a:r>
          </a:p>
          <a:p>
            <a:r>
              <a:rPr lang="en-NL" sz="1800" b="1" dirty="0">
                <a:solidFill>
                  <a:srgbClr val="0FA391"/>
                </a:solidFill>
              </a:rPr>
              <a:t>I</a:t>
            </a:r>
            <a:r>
              <a:rPr lang="en-NL" sz="1800" dirty="0"/>
              <a:t>n vain those words from thee or L.E.L.</a:t>
            </a:r>
          </a:p>
          <a:p>
            <a:r>
              <a:rPr lang="en-NL" sz="1800" b="1" dirty="0">
                <a:solidFill>
                  <a:srgbClr val="0FA391"/>
                </a:solidFill>
              </a:rPr>
              <a:t>Z</a:t>
            </a:r>
            <a:r>
              <a:rPr lang="en-NL" sz="1800" dirty="0"/>
              <a:t>antippe's talents had enforced so well:</a:t>
            </a:r>
          </a:p>
          <a:p>
            <a:r>
              <a:rPr lang="en-NL" sz="1800" b="1" dirty="0">
                <a:solidFill>
                  <a:srgbClr val="0FA391"/>
                </a:solidFill>
              </a:rPr>
              <a:t>A</a:t>
            </a:r>
            <a:r>
              <a:rPr lang="en-NL" sz="1800" dirty="0"/>
              <a:t>h! if that language from thy heart arise,</a:t>
            </a:r>
          </a:p>
          <a:p>
            <a:r>
              <a:rPr lang="en-NL" sz="1800" b="1" dirty="0">
                <a:solidFill>
                  <a:srgbClr val="0FA391"/>
                </a:solidFill>
              </a:rPr>
              <a:t>B</a:t>
            </a:r>
            <a:r>
              <a:rPr lang="en-NL" sz="1800" dirty="0"/>
              <a:t>reath it less gently forth — and veil thine eyes.</a:t>
            </a:r>
          </a:p>
          <a:p>
            <a:r>
              <a:rPr lang="en-NL" sz="1800" b="1" dirty="0">
                <a:solidFill>
                  <a:srgbClr val="0FA391"/>
                </a:solidFill>
              </a:rPr>
              <a:t>E</a:t>
            </a:r>
            <a:r>
              <a:rPr lang="en-NL" sz="1800" dirty="0"/>
              <a:t>ndymion, recollect, when Luna tried</a:t>
            </a:r>
          </a:p>
          <a:p>
            <a:r>
              <a:rPr lang="en-NL" sz="1800" b="1" dirty="0">
                <a:solidFill>
                  <a:srgbClr val="0FA391"/>
                </a:solidFill>
              </a:rPr>
              <a:t>T</a:t>
            </a:r>
            <a:r>
              <a:rPr lang="en-NL" sz="1800" dirty="0"/>
              <a:t>o cure his love — was cured of all beside —</a:t>
            </a:r>
          </a:p>
          <a:p>
            <a:r>
              <a:rPr lang="en-NL" sz="1800" b="1" dirty="0">
                <a:solidFill>
                  <a:srgbClr val="0FA391"/>
                </a:solidFill>
              </a:rPr>
              <a:t>H</a:t>
            </a:r>
            <a:r>
              <a:rPr lang="en-NL" sz="1800" dirty="0"/>
              <a:t>is folly — pride — and passion — for he died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1029E-6A4F-54B8-ACB3-1A275456F7C1}"/>
              </a:ext>
            </a:extLst>
          </p:cNvPr>
          <p:cNvSpPr txBox="1"/>
          <p:nvPr/>
        </p:nvSpPr>
        <p:spPr>
          <a:xfrm>
            <a:off x="8725298" y="4572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3945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still use it?</a:t>
            </a:r>
            <a:endParaRPr dirty="0">
              <a:solidFill>
                <a:srgbClr val="0FA39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61A01-32BD-95A4-830C-5DA7339D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05" y="1017725"/>
            <a:ext cx="2113741" cy="1387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6C2EB8-DFCA-21A0-DECF-1167AF0043B9}"/>
              </a:ext>
            </a:extLst>
          </p:cNvPr>
          <p:cNvSpPr txBox="1"/>
          <p:nvPr/>
        </p:nvSpPr>
        <p:spPr>
          <a:xfrm>
            <a:off x="720000" y="1017725"/>
            <a:ext cx="37056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A3E5F"/>
                </a:solidFill>
                <a:sym typeface="Archivo"/>
              </a:rPr>
              <a:t>watermarking &amp; fingerprinting protect ownership and trace leaks</a:t>
            </a:r>
          </a:p>
          <a:p>
            <a:endParaRPr lang="en-US" dirty="0">
              <a:solidFill>
                <a:srgbClr val="3A3E5F"/>
              </a:solidFill>
              <a:sym typeface="Archivo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A3E5F"/>
                </a:solidFill>
                <a:sym typeface="Archivo"/>
              </a:rPr>
              <a:t>printers, cameras, and digital documents embed invisible IDs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3A3E5F"/>
              </a:solidFill>
              <a:sym typeface="Archivo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A3E5F"/>
                </a:solidFill>
                <a:sym typeface="Archivo"/>
              </a:rPr>
              <a:t>avoids detection where encryption is blocked or suspicious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3A3E5F"/>
              </a:solidFill>
              <a:sym typeface="Archivo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A3E5F"/>
                </a:solidFill>
                <a:sym typeface="Archivo"/>
              </a:rPr>
              <a:t>helps individuals communicate safely under surveillance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3A3E5F"/>
              </a:solidFill>
              <a:sym typeface="Archiv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FD720-DE9A-F1DE-6714-EB2E847B64F1}"/>
              </a:ext>
            </a:extLst>
          </p:cNvPr>
          <p:cNvSpPr txBox="1"/>
          <p:nvPr/>
        </p:nvSpPr>
        <p:spPr>
          <a:xfrm>
            <a:off x="4984750" y="2489444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A3E5F"/>
                </a:solidFill>
              </a:rPr>
              <a:t>P</a:t>
            </a:r>
            <a:r>
              <a:rPr lang="en-NL" dirty="0">
                <a:solidFill>
                  <a:srgbClr val="3A3E5F"/>
                </a:solidFill>
              </a:rPr>
              <a:t>rinter tracking dots</a:t>
            </a:r>
          </a:p>
        </p:txBody>
      </p:sp>
      <p:pic>
        <p:nvPicPr>
          <p:cNvPr id="8" name="Picture 7" descr="A rocky shore with a pink sky&#10;&#10;AI-generated content may be incorrect.">
            <a:extLst>
              <a:ext uri="{FF2B5EF4-FFF2-40B4-BE49-F238E27FC236}">
                <a16:creationId xmlns:a16="http://schemas.microsoft.com/office/drawing/2014/main" id="{FF1C3BB1-C512-AC2D-0F0C-E34C20E0B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429" y="2881793"/>
            <a:ext cx="2269273" cy="1507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D95A4C-992E-0ED0-B66B-D4E8569EE819}"/>
              </a:ext>
            </a:extLst>
          </p:cNvPr>
          <p:cNvSpPr txBox="1"/>
          <p:nvPr/>
        </p:nvSpPr>
        <p:spPr>
          <a:xfrm>
            <a:off x="6647552" y="438912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A3E5F"/>
                </a:solidFill>
              </a:rPr>
              <a:t>Watermarking</a:t>
            </a:r>
            <a:endParaRPr lang="en-NL" dirty="0">
              <a:solidFill>
                <a:srgbClr val="3A3E5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1B3BA-F99B-D307-60B2-38BC90F0C6AA}"/>
              </a:ext>
            </a:extLst>
          </p:cNvPr>
          <p:cNvSpPr txBox="1"/>
          <p:nvPr/>
        </p:nvSpPr>
        <p:spPr>
          <a:xfrm>
            <a:off x="8725298" y="4572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80EB2D-1DCE-A959-3F80-CE9DE6FE4387}"/>
              </a:ext>
            </a:extLst>
          </p:cNvPr>
          <p:cNvSpPr txBox="1"/>
          <p:nvPr/>
        </p:nvSpPr>
        <p:spPr>
          <a:xfrm>
            <a:off x="720000" y="3311902"/>
            <a:ext cx="511101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3A3E5F"/>
              </a:solidFill>
              <a:sym typeface="Archivo"/>
            </a:endParaRPr>
          </a:p>
          <a:p>
            <a:pPr marL="285750" indent="-285750">
              <a:buFontTx/>
              <a:buChar char="-"/>
            </a:pPr>
            <a:r>
              <a:rPr lang="en-NL" dirty="0">
                <a:solidFill>
                  <a:srgbClr val="3A3E5F"/>
                </a:solidFill>
              </a:rPr>
              <a:t>real tools used in education, research, digital forensics, and Capture the Flag competitions</a:t>
            </a:r>
          </a:p>
          <a:p>
            <a:pPr marL="285750" indent="-285750">
              <a:buFontTx/>
              <a:buChar char="-"/>
            </a:pPr>
            <a:r>
              <a:rPr lang="en-US" b="1" dirty="0" err="1">
                <a:solidFill>
                  <a:srgbClr val="0FA391"/>
                </a:solidFill>
                <a:sym typeface="Archivo"/>
              </a:rPr>
              <a:t>OpenStego</a:t>
            </a:r>
            <a:r>
              <a:rPr lang="en-US" dirty="0">
                <a:solidFill>
                  <a:srgbClr val="3A3E5F"/>
                </a:solidFill>
                <a:sym typeface="Archivo"/>
              </a:rPr>
              <a:t>, </a:t>
            </a:r>
            <a:r>
              <a:rPr lang="en-US" b="1" dirty="0" err="1">
                <a:solidFill>
                  <a:srgbClr val="0FA391"/>
                </a:solidFill>
                <a:sym typeface="Archivo"/>
              </a:rPr>
              <a:t>Steghide</a:t>
            </a:r>
            <a:r>
              <a:rPr lang="en-US" dirty="0">
                <a:solidFill>
                  <a:srgbClr val="3A3E5F"/>
                </a:solidFill>
                <a:sym typeface="Archivo"/>
              </a:rPr>
              <a:t>, </a:t>
            </a:r>
            <a:r>
              <a:rPr lang="en-US" b="1" dirty="0" err="1">
                <a:solidFill>
                  <a:srgbClr val="0FA391"/>
                </a:solidFill>
                <a:sym typeface="Archivo"/>
              </a:rPr>
              <a:t>SilentEye</a:t>
            </a:r>
            <a:r>
              <a:rPr lang="en-US" dirty="0">
                <a:solidFill>
                  <a:srgbClr val="3A3E5F"/>
                </a:solidFill>
                <a:sym typeface="Archivo"/>
              </a:rPr>
              <a:t>, </a:t>
            </a:r>
            <a:r>
              <a:rPr lang="en-US" b="1" dirty="0" err="1">
                <a:solidFill>
                  <a:srgbClr val="0FA391"/>
                </a:solidFill>
                <a:sym typeface="Archivo"/>
              </a:rPr>
              <a:t>ExifTool</a:t>
            </a:r>
            <a:r>
              <a:rPr lang="en-US" dirty="0">
                <a:solidFill>
                  <a:srgbClr val="3A3E5F"/>
                </a:solidFill>
                <a:sym typeface="Archivo"/>
              </a:rPr>
              <a:t>, </a:t>
            </a:r>
            <a:r>
              <a:rPr lang="en-US" b="1" dirty="0" err="1">
                <a:solidFill>
                  <a:srgbClr val="0FA391"/>
                </a:solidFill>
                <a:sym typeface="Archivo"/>
              </a:rPr>
              <a:t>StegSolve</a:t>
            </a:r>
            <a:r>
              <a:rPr lang="en-US" dirty="0">
                <a:solidFill>
                  <a:srgbClr val="3A3E5F"/>
                </a:solidFill>
                <a:sym typeface="Archivo"/>
              </a:rPr>
              <a:t> / </a:t>
            </a:r>
            <a:r>
              <a:rPr lang="en-US" b="1" dirty="0" err="1">
                <a:solidFill>
                  <a:srgbClr val="0FA391"/>
                </a:solidFill>
                <a:sym typeface="Archivo"/>
              </a:rPr>
              <a:t>zsteg</a:t>
            </a:r>
            <a:endParaRPr lang="en-US" b="1" dirty="0">
              <a:solidFill>
                <a:srgbClr val="0FA391"/>
              </a:solidFill>
              <a:sym typeface="Arch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8605-814D-9697-33D6-758B0813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00" y="465887"/>
            <a:ext cx="7704000" cy="572700"/>
          </a:xfrm>
        </p:spPr>
        <p:txBody>
          <a:bodyPr/>
          <a:lstStyle/>
          <a:p>
            <a:r>
              <a:rPr lang="en-NL" dirty="0"/>
              <a:t>Malicious uses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2E88A-951D-6E8E-8C38-DDF5CDA87AC9}"/>
              </a:ext>
            </a:extLst>
          </p:cNvPr>
          <p:cNvSpPr txBox="1"/>
          <p:nvPr/>
        </p:nvSpPr>
        <p:spPr>
          <a:xfrm>
            <a:off x="631100" y="1177949"/>
            <a:ext cx="744274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3A3E5F"/>
                </a:solidFill>
              </a:rPr>
              <a:t>Stegano</a:t>
            </a:r>
            <a:r>
              <a:rPr lang="en-GB" b="1" dirty="0">
                <a:solidFill>
                  <a:srgbClr val="3A3E5F"/>
                </a:solidFill>
              </a:rPr>
              <a:t> Exploit Kit (2016)</a:t>
            </a:r>
            <a:endParaRPr lang="en-GB" dirty="0">
              <a:solidFill>
                <a:srgbClr val="3A3E5F"/>
              </a:solidFill>
            </a:endParaRPr>
          </a:p>
          <a:p>
            <a:r>
              <a:rPr lang="en-GB" dirty="0">
                <a:solidFill>
                  <a:srgbClr val="3A3E5F"/>
                </a:solidFill>
              </a:rPr>
              <a:t>→ Malicious JavaScript hidden inside </a:t>
            </a:r>
            <a:r>
              <a:rPr lang="en-GB" b="1" dirty="0">
                <a:solidFill>
                  <a:srgbClr val="0FA391"/>
                </a:solidFill>
              </a:rPr>
              <a:t>banner ad images</a:t>
            </a:r>
            <a:r>
              <a:rPr lang="en-GB" dirty="0">
                <a:solidFill>
                  <a:srgbClr val="3A3E5F"/>
                </a:solidFill>
              </a:rPr>
              <a:t>, infecting users silently</a:t>
            </a:r>
          </a:p>
          <a:p>
            <a:endParaRPr lang="en-GB" dirty="0">
              <a:solidFill>
                <a:srgbClr val="3A3E5F"/>
              </a:solidFill>
            </a:endParaRPr>
          </a:p>
          <a:p>
            <a:endParaRPr lang="en-GB" dirty="0">
              <a:solidFill>
                <a:srgbClr val="3A3E5F"/>
              </a:solidFill>
            </a:endParaRPr>
          </a:p>
          <a:p>
            <a:r>
              <a:rPr lang="en-GB" b="1" dirty="0">
                <a:solidFill>
                  <a:srgbClr val="3A3E5F"/>
                </a:solidFill>
              </a:rPr>
              <a:t>Operation </a:t>
            </a:r>
            <a:r>
              <a:rPr lang="en-GB" b="1" dirty="0" err="1">
                <a:solidFill>
                  <a:srgbClr val="3A3E5F"/>
                </a:solidFill>
              </a:rPr>
              <a:t>ShadowHammer</a:t>
            </a:r>
            <a:r>
              <a:rPr lang="en-GB" b="1" dirty="0">
                <a:solidFill>
                  <a:srgbClr val="3A3E5F"/>
                </a:solidFill>
              </a:rPr>
              <a:t> (2019)</a:t>
            </a:r>
            <a:endParaRPr lang="en-GB" dirty="0">
              <a:solidFill>
                <a:srgbClr val="3A3E5F"/>
              </a:solidFill>
            </a:endParaRPr>
          </a:p>
          <a:p>
            <a:r>
              <a:rPr lang="en-GB" dirty="0">
                <a:solidFill>
                  <a:srgbClr val="3A3E5F"/>
                </a:solidFill>
              </a:rPr>
              <a:t>→ Malware embedded inside </a:t>
            </a:r>
            <a:r>
              <a:rPr lang="en-GB" b="1" dirty="0">
                <a:solidFill>
                  <a:srgbClr val="0FA391"/>
                </a:solidFill>
              </a:rPr>
              <a:t>official ASUS software updates</a:t>
            </a:r>
            <a:r>
              <a:rPr lang="en-GB" dirty="0">
                <a:solidFill>
                  <a:srgbClr val="3A3E5F"/>
                </a:solidFill>
              </a:rPr>
              <a:t>, digitally signed and trusted</a:t>
            </a:r>
          </a:p>
          <a:p>
            <a:endParaRPr lang="en-GB" dirty="0">
              <a:solidFill>
                <a:srgbClr val="3A3E5F"/>
              </a:solidFill>
            </a:endParaRPr>
          </a:p>
          <a:p>
            <a:endParaRPr lang="en-GB" dirty="0">
              <a:solidFill>
                <a:srgbClr val="3A3E5F"/>
              </a:solidFill>
            </a:endParaRPr>
          </a:p>
          <a:p>
            <a:r>
              <a:rPr lang="en-GB" b="1" dirty="0">
                <a:solidFill>
                  <a:srgbClr val="3A3E5F"/>
                </a:solidFill>
              </a:rPr>
              <a:t>SolarWinds Attack (2020)</a:t>
            </a:r>
            <a:endParaRPr lang="en-GB" dirty="0">
              <a:solidFill>
                <a:srgbClr val="3A3E5F"/>
              </a:solidFill>
            </a:endParaRPr>
          </a:p>
          <a:p>
            <a:r>
              <a:rPr lang="en-GB" dirty="0">
                <a:solidFill>
                  <a:srgbClr val="3A3E5F"/>
                </a:solidFill>
              </a:rPr>
              <a:t>→ Hidden C2 commands stored inside </a:t>
            </a:r>
            <a:r>
              <a:rPr lang="en-GB" b="1" dirty="0">
                <a:solidFill>
                  <a:srgbClr val="0FA391"/>
                </a:solidFill>
              </a:rPr>
              <a:t>benign-looking XML files</a:t>
            </a:r>
            <a:r>
              <a:rPr lang="en-GB" dirty="0">
                <a:solidFill>
                  <a:srgbClr val="0FA391"/>
                </a:solidFill>
              </a:rPr>
              <a:t> </a:t>
            </a:r>
            <a:r>
              <a:rPr lang="en-GB" dirty="0">
                <a:solidFill>
                  <a:srgbClr val="3A3E5F"/>
                </a:solidFill>
              </a:rPr>
              <a:t>to evade detection</a:t>
            </a:r>
          </a:p>
          <a:p>
            <a:endParaRPr lang="en-GB" dirty="0">
              <a:solidFill>
                <a:srgbClr val="3A3E5F"/>
              </a:solidFill>
            </a:endParaRPr>
          </a:p>
          <a:p>
            <a:endParaRPr lang="en-GB" dirty="0">
              <a:solidFill>
                <a:srgbClr val="3A3E5F"/>
              </a:solidFill>
            </a:endParaRPr>
          </a:p>
          <a:p>
            <a:r>
              <a:rPr lang="en-GB" b="1" dirty="0" err="1">
                <a:solidFill>
                  <a:srgbClr val="3A3E5F"/>
                </a:solidFill>
              </a:rPr>
              <a:t>Magecart</a:t>
            </a:r>
            <a:r>
              <a:rPr lang="en-GB" b="1" dirty="0">
                <a:solidFill>
                  <a:srgbClr val="3A3E5F"/>
                </a:solidFill>
              </a:rPr>
              <a:t> Attacks (ongoing)</a:t>
            </a:r>
            <a:endParaRPr lang="en-GB" dirty="0">
              <a:solidFill>
                <a:srgbClr val="3A3E5F"/>
              </a:solidFill>
            </a:endParaRPr>
          </a:p>
          <a:p>
            <a:r>
              <a:rPr lang="en-GB" dirty="0">
                <a:solidFill>
                  <a:srgbClr val="3A3E5F"/>
                </a:solidFill>
              </a:rPr>
              <a:t>→ Payment-skimming scripts concealed within </a:t>
            </a:r>
            <a:r>
              <a:rPr lang="en-GB" b="1" dirty="0">
                <a:solidFill>
                  <a:srgbClr val="0FA391"/>
                </a:solidFill>
              </a:rPr>
              <a:t>SVG graphics</a:t>
            </a:r>
            <a:r>
              <a:rPr lang="en-GB" dirty="0">
                <a:solidFill>
                  <a:srgbClr val="0FA391"/>
                </a:solidFill>
              </a:rPr>
              <a:t> </a:t>
            </a:r>
            <a:r>
              <a:rPr lang="en-GB" dirty="0">
                <a:solidFill>
                  <a:srgbClr val="3A3E5F"/>
                </a:solidFill>
              </a:rPr>
              <a:t>on e-commerce checkout pages</a:t>
            </a:r>
          </a:p>
        </p:txBody>
      </p:sp>
      <p:pic>
        <p:nvPicPr>
          <p:cNvPr id="6" name="Graphic 5" descr="Images with solid fill">
            <a:extLst>
              <a:ext uri="{FF2B5EF4-FFF2-40B4-BE49-F238E27FC236}">
                <a16:creationId xmlns:a16="http://schemas.microsoft.com/office/drawing/2014/main" id="{FB517328-BB92-34D7-7546-7D3B3842C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3844" y="1285917"/>
            <a:ext cx="464225" cy="464225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EB462470-8FA3-1D53-F6E3-AA60486A2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7920" y="2084688"/>
            <a:ext cx="614982" cy="614982"/>
          </a:xfrm>
          <a:prstGeom prst="rect">
            <a:avLst/>
          </a:prstGeom>
        </p:spPr>
      </p:pic>
      <p:pic>
        <p:nvPicPr>
          <p:cNvPr id="10" name="Graphic 9" descr="Programmer male with solid fill">
            <a:extLst>
              <a:ext uri="{FF2B5EF4-FFF2-40B4-BE49-F238E27FC236}">
                <a16:creationId xmlns:a16="http://schemas.microsoft.com/office/drawing/2014/main" id="{587631A0-456C-E0AF-D30B-BDA596E2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7653" y="2859894"/>
            <a:ext cx="660212" cy="660212"/>
          </a:xfrm>
          <a:prstGeom prst="rect">
            <a:avLst/>
          </a:prstGeom>
        </p:spPr>
      </p:pic>
      <p:pic>
        <p:nvPicPr>
          <p:cNvPr id="12" name="Graphic 11" descr="Transfer1 with solid fill">
            <a:extLst>
              <a:ext uri="{FF2B5EF4-FFF2-40B4-BE49-F238E27FC236}">
                <a16:creationId xmlns:a16="http://schemas.microsoft.com/office/drawing/2014/main" id="{C261066E-F967-9430-3DB6-FA2225EC7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2690" y="3697399"/>
            <a:ext cx="665175" cy="665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7729E5-6EFC-D015-A135-4AA1D13230C8}"/>
              </a:ext>
            </a:extLst>
          </p:cNvPr>
          <p:cNvSpPr txBox="1"/>
          <p:nvPr/>
        </p:nvSpPr>
        <p:spPr>
          <a:xfrm>
            <a:off x="8725298" y="4572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3A3E5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7613028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dustry by Slidesgo">
  <a:themeElements>
    <a:clrScheme name="Simple Light">
      <a:dk1>
        <a:srgbClr val="3A3E5F"/>
      </a:dk1>
      <a:lt1>
        <a:srgbClr val="FFFFFF"/>
      </a:lt1>
      <a:dk2>
        <a:srgbClr val="E0E0E0"/>
      </a:dk2>
      <a:lt2>
        <a:srgbClr val="8ED835"/>
      </a:lt2>
      <a:accent1>
        <a:srgbClr val="0BA391"/>
      </a:accent1>
      <a:accent2>
        <a:srgbClr val="09607D"/>
      </a:accent2>
      <a:accent3>
        <a:srgbClr val="F8C43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407</Words>
  <Application>Microsoft Macintosh PowerPoint</Application>
  <PresentationFormat>On-screen Show (16:9)</PresentationFormat>
  <Paragraphs>77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Poppins</vt:lpstr>
      <vt:lpstr>Arial</vt:lpstr>
      <vt:lpstr>Archivo</vt:lpstr>
      <vt:lpstr>Bebas Neue</vt:lpstr>
      <vt:lpstr>Cybersecurity Industry by Slidesgo</vt:lpstr>
      <vt:lpstr>Steganography</vt:lpstr>
      <vt:lpstr>What’s the difference between hiding a message and encrypting it? </vt:lpstr>
      <vt:lpstr>PowerPoint Presentation</vt:lpstr>
      <vt:lpstr>What is steganography?</vt:lpstr>
      <vt:lpstr>Origins</vt:lpstr>
      <vt:lpstr>Pre-digital methods</vt:lpstr>
      <vt:lpstr>Textual steganography </vt:lpstr>
      <vt:lpstr>Why do we still use it?</vt:lpstr>
      <vt:lpstr>Malicious uses</vt:lpstr>
      <vt:lpstr>A picture is worth a thousand words</vt:lpstr>
      <vt:lpstr>PowerPoint Presentation</vt:lpstr>
      <vt:lpstr>Digital Watermarking</vt:lpstr>
      <vt:lpstr>Data Poisoning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Iorga,Alessandra A.M.</cp:lastModifiedBy>
  <cp:revision>17</cp:revision>
  <dcterms:modified xsi:type="dcterms:W3CDTF">2025-11-16T03:27:40Z</dcterms:modified>
</cp:coreProperties>
</file>